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11"/>
  </p:notesMasterIdLst>
  <p:sldIdLst>
    <p:sldId id="256" r:id="rId5"/>
    <p:sldId id="257" r:id="rId6"/>
    <p:sldId id="258" r:id="rId7"/>
    <p:sldId id="261" r:id="rId8"/>
    <p:sldId id="259" r:id="rId9"/>
    <p:sldId id="260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18" autoAdjust="0"/>
    <p:restoredTop sz="94660"/>
  </p:normalViewPr>
  <p:slideViewPr>
    <p:cSldViewPr snapToGrid="0">
      <p:cViewPr varScale="1">
        <p:scale>
          <a:sx n="64" d="100"/>
          <a:sy n="64" d="100"/>
        </p:scale>
        <p:origin x="7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Number</c:v>
                </c:pt>
              </c:strCache>
            </c:strRef>
          </c:tx>
          <c:dPt>
            <c:idx val="0"/>
            <c:bubble3D val="0"/>
            <c:spPr>
              <a:gradFill>
                <a:gsLst>
                  <a:gs pos="100000">
                    <a:schemeClr val="accent1">
                      <a:lumMod val="60000"/>
                      <a:lumOff val="40000"/>
                    </a:schemeClr>
                  </a:gs>
                  <a:gs pos="0">
                    <a:schemeClr val="accent1"/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gradFill>
                <a:gsLst>
                  <a:gs pos="100000">
                    <a:schemeClr val="accent2">
                      <a:lumMod val="60000"/>
                      <a:lumOff val="40000"/>
                    </a:schemeClr>
                  </a:gs>
                  <a:gs pos="0">
                    <a:schemeClr val="accent2"/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gradFill>
                <a:gsLst>
                  <a:gs pos="100000">
                    <a:schemeClr val="accent3">
                      <a:lumMod val="60000"/>
                      <a:lumOff val="40000"/>
                    </a:schemeClr>
                  </a:gs>
                  <a:gs pos="0">
                    <a:schemeClr val="accent3"/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gradFill>
                <a:gsLst>
                  <a:gs pos="100000">
                    <a:schemeClr val="accent4">
                      <a:lumMod val="60000"/>
                      <a:lumOff val="40000"/>
                    </a:schemeClr>
                  </a:gs>
                  <a:gs pos="0">
                    <a:schemeClr val="accent4"/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</c:dPt>
          <c:dPt>
            <c:idx val="4"/>
            <c:bubble3D val="0"/>
            <c:spPr>
              <a:gradFill>
                <a:gsLst>
                  <a:gs pos="100000">
                    <a:schemeClr val="accent5">
                      <a:lumMod val="60000"/>
                      <a:lumOff val="40000"/>
                    </a:schemeClr>
                  </a:gs>
                  <a:gs pos="0">
                    <a:schemeClr val="accent5"/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</c:dPt>
          <c:dLbls>
            <c:spPr>
              <a:solidFill>
                <a:prstClr val="white">
                  <a:alpha val="75000"/>
                </a:prstClr>
              </a:solidFill>
              <a:ln w="9525">
                <a:solidFill>
                  <a:prstClr val="black">
                    <a:lumMod val="25000"/>
                    <a:lumOff val="75000"/>
                  </a:prstClr>
                </a:solidFill>
              </a:ln>
              <a:effectLst/>
            </c:spPr>
            <c:txPr>
              <a:bodyPr rot="0" spcFirstLastPara="1" vertOverflow="clip" horzOverflow="clip" vert="horz" wrap="square" lIns="36576" tIns="18288" rIns="36576" bIns="18288" anchor="ctr" anchorCtr="1">
                <a:spAutoFit/>
              </a:bodyPr>
              <a:lstStyle/>
              <a:p>
                <a:pPr>
                  <a:defRPr sz="1600" b="1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GH"/>
              </a:p>
            </c:tx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strRef>
              <c:f>Sheet1!$A$2:$A$6</c:f>
              <c:strCache>
                <c:ptCount val="5"/>
                <c:pt idx="0">
                  <c:v>Extrenely satisfied</c:v>
                </c:pt>
                <c:pt idx="1">
                  <c:v>Very satisfied</c:v>
                </c:pt>
                <c:pt idx="2">
                  <c:v>Somewhat satisfied</c:v>
                </c:pt>
                <c:pt idx="3">
                  <c:v>Somewhat dissatisfied</c:v>
                </c:pt>
                <c:pt idx="4">
                  <c:v>Not at all satisfied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5700</c:v>
                </c:pt>
                <c:pt idx="1">
                  <c:v>7668</c:v>
                </c:pt>
                <c:pt idx="2">
                  <c:v>5047</c:v>
                </c:pt>
                <c:pt idx="3">
                  <c:v>3419</c:v>
                </c:pt>
                <c:pt idx="4">
                  <c:v>1650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223-4486-9E0B-C16CA2ADB35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pattFill prst="dkDnDiag">
      <a:fgClr>
        <a:schemeClr val="lt1"/>
      </a:fgClr>
      <a:bgClr>
        <a:schemeClr val="dk1">
          <a:lumMod val="10000"/>
          <a:lumOff val="90000"/>
        </a:schemeClr>
      </a:bgClr>
    </a:patt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 sz="1600" b="1"/>
      </a:pPr>
      <a:endParaRPr lang="en-GH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6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 cap="none" spc="0" normalizeH="0" baseline="0"/>
  </cs:categoryAxis>
  <cs:chartArea>
    <cs:lnRef idx="0"/>
    <cs:fillRef idx="0"/>
    <cs:effectRef idx="0"/>
    <cs:fontRef idx="minor">
      <a:schemeClr val="dk1"/>
    </cs:fontRef>
    <cs:spPr>
      <a:pattFill prst="dkDnDiag">
        <a:fgClr>
          <a:schemeClr val="lt1"/>
        </a:fgClr>
        <a:bgClr>
          <a:schemeClr val="dk1">
            <a:lumMod val="10000"/>
            <a:lumOff val="90000"/>
          </a:schemeClr>
        </a:bgClr>
      </a:patt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5000"/>
        </a:schemeClr>
      </a:solidFill>
      <a:ln w="9525"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gradFill>
        <a:gsLst>
          <a:gs pos="100000">
            <a:schemeClr val="phClr">
              <a:lumMod val="60000"/>
              <a:lumOff val="40000"/>
            </a:schemeClr>
          </a:gs>
          <a:gs pos="0">
            <a:schemeClr val="phClr"/>
          </a:gs>
        </a:gsLst>
        <a:lin ang="5400000" scaled="0"/>
      </a:gradFill>
      <a:ln w="19050">
        <a:solidFill>
          <a:schemeClr val="lt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gradFill>
        <a:gsLst>
          <a:gs pos="100000">
            <a:schemeClr val="phClr">
              <a:lumMod val="60000"/>
              <a:lumOff val="40000"/>
            </a:schemeClr>
          </a:gs>
          <a:gs pos="0">
            <a:schemeClr val="phClr"/>
          </a:gs>
        </a:gsLst>
        <a:lin ang="5400000" scaled="0"/>
      </a:gradFill>
      <a:ln w="508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lt1"/>
      </a:solidFill>
      <a:ln w="1587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064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50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dk1">
        <a:lumMod val="50000"/>
        <a:lumOff val="50000"/>
      </a:schemeClr>
    </cs:fontRef>
    <cs:defRPr sz="2128" b="1" kern="1200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00D092-24B0-4D48-9E89-B451F82DC535}" type="datetimeFigureOut">
              <a:rPr lang="en-US" smtClean="0"/>
              <a:t>3/27/2023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F69F55-9976-4277-B309-A6C121F65D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9866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spc="3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 rot="16200000">
            <a:off x="10882138" y="2056629"/>
            <a:ext cx="1904999" cy="365125"/>
          </a:xfrm>
        </p:spPr>
        <p:txBody>
          <a:bodyPr/>
          <a:lstStyle/>
          <a:p>
            <a:fld id="{D804859F-F4C4-4F43-88BA-EFC605841820}" type="datetime1">
              <a:rPr lang="en-US" smtClean="0"/>
              <a:t>3/27/2023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 rot="16200000">
            <a:off x="10043938" y="4206240"/>
            <a:ext cx="3581400" cy="365125"/>
          </a:xfrm>
        </p:spPr>
        <p:txBody>
          <a:bodyPr/>
          <a:lstStyle/>
          <a:p>
            <a:r>
              <a:rPr lang="en-US"/>
              <a:t>MBG Sales and Marketing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>
          <a:xfrm>
            <a:off x="11102800" y="177756"/>
            <a:ext cx="914400" cy="593725"/>
          </a:xfrm>
        </p:spPr>
        <p:txBody>
          <a:bodyPr/>
          <a:lstStyle/>
          <a:p>
            <a:fld id="{F2515339-0A1B-4913-B1D5-F6063511C2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5026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cover dir="d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2800" b="1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6DD2A-B60B-4EA1-A170-D085E9C17463}" type="datetime1">
              <a:rPr lang="en-US" smtClean="0"/>
              <a:t>3/27/2023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MBG Sales and Marketing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15339-0A1B-4913-B1D5-F6063511C2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199648"/>
      </p:ext>
    </p:extLst>
  </p:cSld>
  <p:clrMapOvr>
    <a:masterClrMapping/>
  </p:clrMapOvr>
  <p:transition spd="slow">
    <p:cover dir="d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400" baseline="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3393E-D22E-4941-89F8-4BEEFD9A5CC4}" type="datetime1">
              <a:rPr lang="en-US" smtClean="0"/>
              <a:t>3/27/2023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MBG Sales and Marketing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15339-0A1B-4913-B1D5-F6063511C2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993467"/>
      </p:ext>
    </p:extLst>
  </p:cSld>
  <p:clrMapOvr>
    <a:masterClrMapping/>
  </p:clrMapOvr>
  <p:transition spd="slow">
    <p:cover dir="d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3D057-CAAD-457B-BC80-8B63D282773E}" type="datetime1">
              <a:rPr lang="en-US" smtClean="0"/>
              <a:t>3/27/2023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MBG Sales and Marketing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15339-0A1B-4913-B1D5-F6063511C22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511603168"/>
      </p:ext>
    </p:extLst>
  </p:cSld>
  <p:clrMapOvr>
    <a:masterClrMapping/>
  </p:clrMapOvr>
  <p:transition spd="slow">
    <p:cover dir="d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17068-3C48-4B51-9266-3010839D7499}" type="datetime1">
              <a:rPr lang="en-US" smtClean="0"/>
              <a:t>3/27/2023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MBG Sales and Marketing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15339-0A1B-4913-B1D5-F6063511C22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237116719"/>
      </p:ext>
    </p:extLst>
  </p:cSld>
  <p:clrMapOvr>
    <a:masterClrMapping/>
  </p:clrMapOvr>
  <p:transition spd="slow">
    <p:cover dir="d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DFB03B-D496-4E76-A34E-88470427C282}" type="datetime1">
              <a:rPr lang="en-US" smtClean="0"/>
              <a:t>3/27/2023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MBG Sales and Marketing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15339-0A1B-4913-B1D5-F6063511C22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286147812"/>
      </p:ext>
    </p:extLst>
  </p:cSld>
  <p:clrMapOvr>
    <a:masterClrMapping/>
  </p:clrMapOvr>
  <p:transition spd="slow">
    <p:cover dir="d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 spc="3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39E9F-BBB7-4DFE-8A32-561169DAC40A}" type="datetime1">
              <a:rPr lang="en-US" smtClean="0"/>
              <a:t>3/27/2023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MBG Sales and Marketing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15339-0A1B-4913-B1D5-F6063511C22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130959176"/>
      </p:ext>
    </p:extLst>
  </p:cSld>
  <p:clrMapOvr>
    <a:masterClrMapping/>
  </p:clrMapOvr>
  <p:transition spd="slow">
    <p:cover dir="d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0" y="1828800"/>
            <a:ext cx="6729984" cy="4351337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9E3BD-B3FB-44A5-8AD2-7F8310D19A82}" type="datetime1">
              <a:rPr lang="en-US" smtClean="0"/>
              <a:t>3/27/2023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MBG Sales and Marketing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15339-0A1B-4913-B1D5-F6063511C22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68EB203-5D25-425F-BAEE-E8640BF26B1F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8438606" y="1828800"/>
            <a:ext cx="2515905" cy="4351337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8029212"/>
      </p:ext>
    </p:extLst>
  </p:cSld>
  <p:clrMapOvr>
    <a:masterClrMapping/>
  </p:clrMapOvr>
  <p:transition spd="slow">
    <p:cover dir="d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224528" y="1828800"/>
            <a:ext cx="6729984" cy="4351337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76357-F613-4C26-90B3-BB52245887EA}" type="datetime1">
              <a:rPr lang="en-US" smtClean="0"/>
              <a:t>3/27/2023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MBG Sales and Marketing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15339-0A1B-4913-B1D5-F6063511C22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308EAA7-4744-4FC1-A8F6-9D4677B9B229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1260132" y="1828800"/>
            <a:ext cx="2514600" cy="4351337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3525071"/>
      </p:ext>
    </p:extLst>
  </p:cSld>
  <p:clrMapOvr>
    <a:masterClrMapping/>
  </p:clrMapOvr>
  <p:transition spd="slow">
    <p:cover dir="d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9820D-CB40-4D5E-99A9-DC5F106BF8DC}" type="datetime1">
              <a:rPr lang="en-US" smtClean="0"/>
              <a:t>3/27/2023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MBG Sales and Marketing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15339-0A1B-4913-B1D5-F6063511C22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451876501"/>
      </p:ext>
    </p:extLst>
  </p:cSld>
  <p:clrMapOvr>
    <a:masterClrMapping/>
  </p:clrMapOvr>
  <p:transition spd="slow">
    <p:cover dir="d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3E83DB-4F09-4DC7-B271-AA19A0117B7D}" type="datetime1">
              <a:rPr lang="en-US" smtClean="0"/>
              <a:t>3/27/2023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MBG Sales and Marketing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15339-0A1B-4913-B1D5-F6063511C22F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14978063"/>
      </p:ext>
    </p:extLst>
  </p:cSld>
  <p:clrMapOvr>
    <a:masterClrMapping/>
  </p:clrMapOvr>
  <p:transition spd="slow">
    <p:cover dir="d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5518B-EB1C-48F3-A39D-20AD26F17B82}" type="datetime1">
              <a:rPr lang="en-US" smtClean="0"/>
              <a:t>3/27/2023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MBG Sales and Marketing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15339-0A1B-4913-B1D5-F6063511C22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537884015"/>
      </p:ext>
    </p:extLst>
  </p:cSld>
  <p:clrMapOvr>
    <a:masterClrMapping/>
  </p:clrMapOvr>
  <p:transition spd="slow">
    <p:cover dir="d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C36D9-1E4B-40C5-A72D-BC9152645CA0}" type="datetime1">
              <a:rPr lang="en-US" smtClean="0"/>
              <a:t>3/27/2023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MBG Sales and Marketing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15339-0A1B-4913-B1D5-F6063511C22F}" type="slidenum">
              <a:rPr lang="en-US" smtClean="0"/>
              <a:t>‹#›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430305614"/>
      </p:ext>
    </p:extLst>
  </p:cSld>
  <p:clrMapOvr>
    <a:masterClrMapping/>
  </p:clrMapOvr>
  <p:transition spd="slow">
    <p:cover dir="d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384280" y="0"/>
            <a:ext cx="9144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294198"/>
            <a:ext cx="9692640" cy="1397124"/>
          </a:xfrm>
          <a:prstGeom prst="rect">
            <a:avLst/>
          </a:prstGeom>
        </p:spPr>
        <p:txBody>
          <a:bodyPr vert="horz" lIns="91440" tIns="27432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875918" y="16462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fld id="{E2D80AB5-45E5-4E43-B183-9A66CA40490F}" type="datetime1">
              <a:rPr lang="en-US" smtClean="0"/>
              <a:t>3/27/2023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037718" y="4206874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chemeClr val="accent1">
                    <a:lumMod val="20000"/>
                    <a:lumOff val="80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/>
              <a:t>MBG Sales and Marketing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96580" y="198437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fld id="{F2515339-0A1B-4913-B1D5-F6063511C2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189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transition spd="slow">
    <p:cover dir="d"/>
  </p:transition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 spc="-50" baseline="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2000" kern="1200" spc="1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8A65C-A628-4101-B47B-07ABAA7A125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Client </a:t>
            </a:r>
            <a:r>
              <a:rPr lang="en-US"/>
              <a:t>Satisfaction Follow-Up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14171A-B642-4EB8-B4CF-017462D081F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Erica Esinam Gelly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80D704-80A2-4FD6-9ED8-6AD64A6032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MBG Sales and Marketing</a:t>
            </a:r>
          </a:p>
        </p:txBody>
      </p:sp>
    </p:spTree>
    <p:extLst>
      <p:ext uri="{BB962C8B-B14F-4D97-AF65-F5344CB8AC3E}">
        <p14:creationId xmlns:p14="http://schemas.microsoft.com/office/powerpoint/2010/main" val="2177038669"/>
      </p:ext>
    </p:extLst>
  </p:cSld>
  <p:clrMapOvr>
    <a:masterClrMapping/>
  </p:clrMapOvr>
  <p:transition spd="slow">
    <p:cover dir="d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EC6CB5-5A9E-4E6C-BF30-0530B62332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Improved Client Satisfaction Scores</a:t>
            </a:r>
          </a:p>
        </p:txBody>
      </p:sp>
      <p:graphicFrame>
        <p:nvGraphicFramePr>
          <p:cNvPr id="7" name="Content Placeholder 6" descr="Pie chart showing that 24% of MBG's clients are extremely satisfied, 33% are very satisfied, 21% are somewhat satisfied, and only 7% are not at all satisfied. ">
            <a:extLst>
              <a:ext uri="{FF2B5EF4-FFF2-40B4-BE49-F238E27FC236}">
                <a16:creationId xmlns:a16="http://schemas.microsoft.com/office/drawing/2014/main" id="{99FF6E77-2AA6-6ACA-B8ED-784E86B0DD9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83911738"/>
              </p:ext>
            </p:extLst>
          </p:nvPr>
        </p:nvGraphicFramePr>
        <p:xfrm>
          <a:off x="1798638" y="2506662"/>
          <a:ext cx="8594725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B7839C56-69B0-C800-F592-4A88A37DEEC9}"/>
              </a:ext>
            </a:extLst>
          </p:cNvPr>
          <p:cNvSpPr txBox="1"/>
          <p:nvPr/>
        </p:nvSpPr>
        <p:spPr>
          <a:xfrm>
            <a:off x="1798638" y="1929715"/>
            <a:ext cx="9190978" cy="338554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lang="en-US" sz="1600" i="1" dirty="0"/>
              <a:t>“Extremely satisfied” increased from 7% to 24% and “Very satisfied“  increased from 12% to 33%.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A469BF-D372-4127-84CC-0EAEE98A2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MBG Sales and Marketing</a:t>
            </a:r>
          </a:p>
        </p:txBody>
      </p:sp>
    </p:spTree>
    <p:extLst>
      <p:ext uri="{BB962C8B-B14F-4D97-AF65-F5344CB8AC3E}">
        <p14:creationId xmlns:p14="http://schemas.microsoft.com/office/powerpoint/2010/main" val="229577971"/>
      </p:ext>
    </p:extLst>
  </p:cSld>
  <p:clrMapOvr>
    <a:masterClrMapping/>
  </p:clrMapOvr>
  <p:transition spd="slow">
    <p:cover dir="d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63808-28A5-4379-9217-5DA8F7EE1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9680" y="0"/>
            <a:ext cx="9692640" cy="1014984"/>
          </a:xfrm>
        </p:spPr>
        <p:txBody>
          <a:bodyPr/>
          <a:lstStyle/>
          <a:p>
            <a:r>
              <a:rPr lang="en-US" dirty="0"/>
              <a:t>What’s Missing?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D81E6073-5786-78C1-AEAA-787494A369D4}"/>
              </a:ext>
            </a:extLst>
          </p:cNvPr>
          <p:cNvSpPr/>
          <p:nvPr/>
        </p:nvSpPr>
        <p:spPr>
          <a:xfrm>
            <a:off x="3810000" y="1143000"/>
            <a:ext cx="4572000" cy="4572000"/>
          </a:xfrm>
          <a:custGeom>
            <a:avLst/>
            <a:gdLst>
              <a:gd name="connsiteX0" fmla="*/ 911101 w 4572000"/>
              <a:gd name="connsiteY0" fmla="*/ 914400 h 4572000"/>
              <a:gd name="connsiteX1" fmla="*/ 911101 w 4572000"/>
              <a:gd name="connsiteY1" fmla="*/ 1603050 h 4572000"/>
              <a:gd name="connsiteX2" fmla="*/ 882833 w 4572000"/>
              <a:gd name="connsiteY2" fmla="*/ 1600200 h 4572000"/>
              <a:gd name="connsiteX3" fmla="*/ 197033 w 4572000"/>
              <a:gd name="connsiteY3" fmla="*/ 2286000 h 4572000"/>
              <a:gd name="connsiteX4" fmla="*/ 882833 w 4572000"/>
              <a:gd name="connsiteY4" fmla="*/ 2971800 h 4572000"/>
              <a:gd name="connsiteX5" fmla="*/ 911101 w 4572000"/>
              <a:gd name="connsiteY5" fmla="*/ 2968950 h 4572000"/>
              <a:gd name="connsiteX6" fmla="*/ 911101 w 4572000"/>
              <a:gd name="connsiteY6" fmla="*/ 3657600 h 4572000"/>
              <a:gd name="connsiteX7" fmla="*/ 1579695 w 4572000"/>
              <a:gd name="connsiteY7" fmla="*/ 3657600 h 4572000"/>
              <a:gd name="connsiteX8" fmla="*/ 2265495 w 4572000"/>
              <a:gd name="connsiteY8" fmla="*/ 2971800 h 4572000"/>
              <a:gd name="connsiteX9" fmla="*/ 2951295 w 4572000"/>
              <a:gd name="connsiteY9" fmla="*/ 3657600 h 4572000"/>
              <a:gd name="connsiteX10" fmla="*/ 3654301 w 4572000"/>
              <a:gd name="connsiteY10" fmla="*/ 3657600 h 4572000"/>
              <a:gd name="connsiteX11" fmla="*/ 3654301 w 4572000"/>
              <a:gd name="connsiteY11" fmla="*/ 2968827 h 4572000"/>
              <a:gd name="connsiteX12" fmla="*/ 3683797 w 4572000"/>
              <a:gd name="connsiteY12" fmla="*/ 2971800 h 4572000"/>
              <a:gd name="connsiteX13" fmla="*/ 4369597 w 4572000"/>
              <a:gd name="connsiteY13" fmla="*/ 2286000 h 4572000"/>
              <a:gd name="connsiteX14" fmla="*/ 3683797 w 4572000"/>
              <a:gd name="connsiteY14" fmla="*/ 1600200 h 4572000"/>
              <a:gd name="connsiteX15" fmla="*/ 3654301 w 4572000"/>
              <a:gd name="connsiteY15" fmla="*/ 1603174 h 4572000"/>
              <a:gd name="connsiteX16" fmla="*/ 3654301 w 4572000"/>
              <a:gd name="connsiteY16" fmla="*/ 914400 h 4572000"/>
              <a:gd name="connsiteX17" fmla="*/ 2968501 w 4572000"/>
              <a:gd name="connsiteY17" fmla="*/ 914400 h 4572000"/>
              <a:gd name="connsiteX18" fmla="*/ 2954568 w 4572000"/>
              <a:gd name="connsiteY18" fmla="*/ 1052613 h 4572000"/>
              <a:gd name="connsiteX19" fmla="*/ 2282701 w 4572000"/>
              <a:gd name="connsiteY19" fmla="*/ 1600200 h 4572000"/>
              <a:gd name="connsiteX20" fmla="*/ 1610834 w 4572000"/>
              <a:gd name="connsiteY20" fmla="*/ 1052613 h 4572000"/>
              <a:gd name="connsiteX21" fmla="*/ 1596901 w 4572000"/>
              <a:gd name="connsiteY21" fmla="*/ 914400 h 4572000"/>
              <a:gd name="connsiteX22" fmla="*/ 0 w 4572000"/>
              <a:gd name="connsiteY22" fmla="*/ 0 h 4572000"/>
              <a:gd name="connsiteX23" fmla="*/ 4572000 w 4572000"/>
              <a:gd name="connsiteY23" fmla="*/ 0 h 4572000"/>
              <a:gd name="connsiteX24" fmla="*/ 4572000 w 4572000"/>
              <a:gd name="connsiteY24" fmla="*/ 4572000 h 4572000"/>
              <a:gd name="connsiteX25" fmla="*/ 0 w 4572000"/>
              <a:gd name="connsiteY25" fmla="*/ 4572000 h 45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4572000" h="4572000">
                <a:moveTo>
                  <a:pt x="911101" y="914400"/>
                </a:moveTo>
                <a:lnTo>
                  <a:pt x="911101" y="1603050"/>
                </a:lnTo>
                <a:lnTo>
                  <a:pt x="882833" y="1600200"/>
                </a:lnTo>
                <a:cubicBezTo>
                  <a:pt x="504076" y="1600200"/>
                  <a:pt x="197033" y="1907243"/>
                  <a:pt x="197033" y="2286000"/>
                </a:cubicBezTo>
                <a:cubicBezTo>
                  <a:pt x="197033" y="2664757"/>
                  <a:pt x="504076" y="2971800"/>
                  <a:pt x="882833" y="2971800"/>
                </a:cubicBezTo>
                <a:lnTo>
                  <a:pt x="911101" y="2968950"/>
                </a:lnTo>
                <a:lnTo>
                  <a:pt x="911101" y="3657600"/>
                </a:lnTo>
                <a:lnTo>
                  <a:pt x="1579695" y="3657600"/>
                </a:lnTo>
                <a:cubicBezTo>
                  <a:pt x="1579695" y="3278843"/>
                  <a:pt x="1886738" y="2971800"/>
                  <a:pt x="2265495" y="2971800"/>
                </a:cubicBezTo>
                <a:cubicBezTo>
                  <a:pt x="2644252" y="2971800"/>
                  <a:pt x="2951295" y="3278843"/>
                  <a:pt x="2951295" y="3657600"/>
                </a:cubicBezTo>
                <a:lnTo>
                  <a:pt x="3654301" y="3657600"/>
                </a:lnTo>
                <a:lnTo>
                  <a:pt x="3654301" y="2968827"/>
                </a:lnTo>
                <a:lnTo>
                  <a:pt x="3683797" y="2971800"/>
                </a:lnTo>
                <a:cubicBezTo>
                  <a:pt x="4062554" y="2971800"/>
                  <a:pt x="4369597" y="2664757"/>
                  <a:pt x="4369597" y="2286000"/>
                </a:cubicBezTo>
                <a:cubicBezTo>
                  <a:pt x="4369597" y="1907243"/>
                  <a:pt x="4062554" y="1600200"/>
                  <a:pt x="3683797" y="1600200"/>
                </a:cubicBezTo>
                <a:lnTo>
                  <a:pt x="3654301" y="1603174"/>
                </a:lnTo>
                <a:lnTo>
                  <a:pt x="3654301" y="914400"/>
                </a:lnTo>
                <a:lnTo>
                  <a:pt x="2968501" y="914400"/>
                </a:lnTo>
                <a:lnTo>
                  <a:pt x="2954568" y="1052613"/>
                </a:lnTo>
                <a:cubicBezTo>
                  <a:pt x="2890620" y="1365120"/>
                  <a:pt x="2614114" y="1600200"/>
                  <a:pt x="2282701" y="1600200"/>
                </a:cubicBezTo>
                <a:cubicBezTo>
                  <a:pt x="1951289" y="1600200"/>
                  <a:pt x="1674782" y="1365120"/>
                  <a:pt x="1610834" y="1052613"/>
                </a:cubicBezTo>
                <a:lnTo>
                  <a:pt x="1596901" y="914400"/>
                </a:lnTo>
                <a:close/>
                <a:moveTo>
                  <a:pt x="0" y="0"/>
                </a:moveTo>
                <a:lnTo>
                  <a:pt x="4572000" y="0"/>
                </a:lnTo>
                <a:lnTo>
                  <a:pt x="4572000" y="4572000"/>
                </a:lnTo>
                <a:lnTo>
                  <a:pt x="0" y="4572000"/>
                </a:lnTo>
                <a:close/>
              </a:path>
            </a:pathLst>
          </a:cu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6F888972-C611-1A86-B679-CF163E9C3ED1}"/>
              </a:ext>
            </a:extLst>
          </p:cNvPr>
          <p:cNvSpPr/>
          <p:nvPr/>
        </p:nvSpPr>
        <p:spPr>
          <a:xfrm rot="12000000">
            <a:off x="91791" y="1227135"/>
            <a:ext cx="4172564" cy="2743200"/>
          </a:xfrm>
          <a:custGeom>
            <a:avLst/>
            <a:gdLst>
              <a:gd name="connsiteX0" fmla="*/ 714068 w 4172564"/>
              <a:gd name="connsiteY0" fmla="*/ 0 h 2743200"/>
              <a:gd name="connsiteX1" fmla="*/ 1399868 w 4172564"/>
              <a:gd name="connsiteY1" fmla="*/ 0 h 2743200"/>
              <a:gd name="connsiteX2" fmla="*/ 1413801 w 4172564"/>
              <a:gd name="connsiteY2" fmla="*/ 138213 h 2743200"/>
              <a:gd name="connsiteX3" fmla="*/ 2085668 w 4172564"/>
              <a:gd name="connsiteY3" fmla="*/ 685800 h 2743200"/>
              <a:gd name="connsiteX4" fmla="*/ 2757535 w 4172564"/>
              <a:gd name="connsiteY4" fmla="*/ 138213 h 2743200"/>
              <a:gd name="connsiteX5" fmla="*/ 2771468 w 4172564"/>
              <a:gd name="connsiteY5" fmla="*/ 0 h 2743200"/>
              <a:gd name="connsiteX6" fmla="*/ 3457268 w 4172564"/>
              <a:gd name="connsiteY6" fmla="*/ 0 h 2743200"/>
              <a:gd name="connsiteX7" fmla="*/ 3457268 w 4172564"/>
              <a:gd name="connsiteY7" fmla="*/ 688774 h 2743200"/>
              <a:gd name="connsiteX8" fmla="*/ 3486764 w 4172564"/>
              <a:gd name="connsiteY8" fmla="*/ 685800 h 2743200"/>
              <a:gd name="connsiteX9" fmla="*/ 4172564 w 4172564"/>
              <a:gd name="connsiteY9" fmla="*/ 1371600 h 2743200"/>
              <a:gd name="connsiteX10" fmla="*/ 3486764 w 4172564"/>
              <a:gd name="connsiteY10" fmla="*/ 2057400 h 2743200"/>
              <a:gd name="connsiteX11" fmla="*/ 3457268 w 4172564"/>
              <a:gd name="connsiteY11" fmla="*/ 2054427 h 2743200"/>
              <a:gd name="connsiteX12" fmla="*/ 3457268 w 4172564"/>
              <a:gd name="connsiteY12" fmla="*/ 2743200 h 2743200"/>
              <a:gd name="connsiteX13" fmla="*/ 2754262 w 4172564"/>
              <a:gd name="connsiteY13" fmla="*/ 2743200 h 2743200"/>
              <a:gd name="connsiteX14" fmla="*/ 2068462 w 4172564"/>
              <a:gd name="connsiteY14" fmla="*/ 2057400 h 2743200"/>
              <a:gd name="connsiteX15" fmla="*/ 1382662 w 4172564"/>
              <a:gd name="connsiteY15" fmla="*/ 2743200 h 2743200"/>
              <a:gd name="connsiteX16" fmla="*/ 714068 w 4172564"/>
              <a:gd name="connsiteY16" fmla="*/ 2743200 h 2743200"/>
              <a:gd name="connsiteX17" fmla="*/ 714068 w 4172564"/>
              <a:gd name="connsiteY17" fmla="*/ 2054550 h 2743200"/>
              <a:gd name="connsiteX18" fmla="*/ 685800 w 4172564"/>
              <a:gd name="connsiteY18" fmla="*/ 2057400 h 2743200"/>
              <a:gd name="connsiteX19" fmla="*/ 0 w 4172564"/>
              <a:gd name="connsiteY19" fmla="*/ 1371600 h 2743200"/>
              <a:gd name="connsiteX20" fmla="*/ 685800 w 4172564"/>
              <a:gd name="connsiteY20" fmla="*/ 685800 h 2743200"/>
              <a:gd name="connsiteX21" fmla="*/ 714068 w 4172564"/>
              <a:gd name="connsiteY21" fmla="*/ 68865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4172564" h="2743200">
                <a:moveTo>
                  <a:pt x="714068" y="0"/>
                </a:moveTo>
                <a:lnTo>
                  <a:pt x="1399868" y="0"/>
                </a:lnTo>
                <a:lnTo>
                  <a:pt x="1413801" y="138213"/>
                </a:lnTo>
                <a:cubicBezTo>
                  <a:pt x="1477749" y="450720"/>
                  <a:pt x="1754256" y="685800"/>
                  <a:pt x="2085668" y="685800"/>
                </a:cubicBezTo>
                <a:cubicBezTo>
                  <a:pt x="2417081" y="685800"/>
                  <a:pt x="2693587" y="450720"/>
                  <a:pt x="2757535" y="138213"/>
                </a:cubicBezTo>
                <a:lnTo>
                  <a:pt x="2771468" y="0"/>
                </a:lnTo>
                <a:lnTo>
                  <a:pt x="3457268" y="0"/>
                </a:lnTo>
                <a:lnTo>
                  <a:pt x="3457268" y="688774"/>
                </a:lnTo>
                <a:lnTo>
                  <a:pt x="3486764" y="685800"/>
                </a:lnTo>
                <a:cubicBezTo>
                  <a:pt x="3865521" y="685800"/>
                  <a:pt x="4172564" y="992843"/>
                  <a:pt x="4172564" y="1371600"/>
                </a:cubicBezTo>
                <a:cubicBezTo>
                  <a:pt x="4172564" y="1750357"/>
                  <a:pt x="3865521" y="2057400"/>
                  <a:pt x="3486764" y="2057400"/>
                </a:cubicBezTo>
                <a:lnTo>
                  <a:pt x="3457268" y="2054427"/>
                </a:lnTo>
                <a:lnTo>
                  <a:pt x="3457268" y="2743200"/>
                </a:lnTo>
                <a:lnTo>
                  <a:pt x="2754262" y="2743200"/>
                </a:lnTo>
                <a:cubicBezTo>
                  <a:pt x="2754262" y="2364443"/>
                  <a:pt x="2447219" y="2057400"/>
                  <a:pt x="2068462" y="2057400"/>
                </a:cubicBezTo>
                <a:cubicBezTo>
                  <a:pt x="1689705" y="2057400"/>
                  <a:pt x="1382662" y="2364443"/>
                  <a:pt x="1382662" y="2743200"/>
                </a:cubicBezTo>
                <a:lnTo>
                  <a:pt x="714068" y="2743200"/>
                </a:lnTo>
                <a:lnTo>
                  <a:pt x="714068" y="2054550"/>
                </a:lnTo>
                <a:lnTo>
                  <a:pt x="685800" y="2057400"/>
                </a:lnTo>
                <a:cubicBezTo>
                  <a:pt x="307043" y="2057400"/>
                  <a:pt x="0" y="1750357"/>
                  <a:pt x="0" y="1371600"/>
                </a:cubicBezTo>
                <a:cubicBezTo>
                  <a:pt x="0" y="992843"/>
                  <a:pt x="307043" y="685800"/>
                  <a:pt x="685800" y="685800"/>
                </a:cubicBezTo>
                <a:lnTo>
                  <a:pt x="714068" y="688650"/>
                </a:lnTo>
                <a:close/>
              </a:path>
            </a:pathLst>
          </a:cu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sz="4400" b="1" dirty="0"/>
              <a:t>YOU!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7077C0-7EF1-41D1-BDE7-438BC7E653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MBG Sales and Marketing</a:t>
            </a:r>
          </a:p>
        </p:txBody>
      </p:sp>
    </p:spTree>
    <p:extLst>
      <p:ext uri="{BB962C8B-B14F-4D97-AF65-F5344CB8AC3E}">
        <p14:creationId xmlns:p14="http://schemas.microsoft.com/office/powerpoint/2010/main" val="1252360262"/>
      </p:ext>
    </p:extLst>
  </p:cSld>
  <p:clrMapOvr>
    <a:masterClrMapping/>
  </p:clrMapOvr>
  <p:transition spd="slow">
    <p:cover dir="d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63808-28A5-4379-9217-5DA8F7EE1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9680" y="0"/>
            <a:ext cx="9692640" cy="1014984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YOU!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D81E6073-5786-78C1-AEAA-787494A369D4}"/>
              </a:ext>
            </a:extLst>
          </p:cNvPr>
          <p:cNvSpPr/>
          <p:nvPr/>
        </p:nvSpPr>
        <p:spPr>
          <a:xfrm>
            <a:off x="3810000" y="1143000"/>
            <a:ext cx="4572000" cy="4572000"/>
          </a:xfrm>
          <a:custGeom>
            <a:avLst/>
            <a:gdLst>
              <a:gd name="connsiteX0" fmla="*/ 911101 w 4572000"/>
              <a:gd name="connsiteY0" fmla="*/ 914400 h 4572000"/>
              <a:gd name="connsiteX1" fmla="*/ 911101 w 4572000"/>
              <a:gd name="connsiteY1" fmla="*/ 1603050 h 4572000"/>
              <a:gd name="connsiteX2" fmla="*/ 882833 w 4572000"/>
              <a:gd name="connsiteY2" fmla="*/ 1600200 h 4572000"/>
              <a:gd name="connsiteX3" fmla="*/ 197033 w 4572000"/>
              <a:gd name="connsiteY3" fmla="*/ 2286000 h 4572000"/>
              <a:gd name="connsiteX4" fmla="*/ 882833 w 4572000"/>
              <a:gd name="connsiteY4" fmla="*/ 2971800 h 4572000"/>
              <a:gd name="connsiteX5" fmla="*/ 911101 w 4572000"/>
              <a:gd name="connsiteY5" fmla="*/ 2968950 h 4572000"/>
              <a:gd name="connsiteX6" fmla="*/ 911101 w 4572000"/>
              <a:gd name="connsiteY6" fmla="*/ 3657600 h 4572000"/>
              <a:gd name="connsiteX7" fmla="*/ 1579695 w 4572000"/>
              <a:gd name="connsiteY7" fmla="*/ 3657600 h 4572000"/>
              <a:gd name="connsiteX8" fmla="*/ 2265495 w 4572000"/>
              <a:gd name="connsiteY8" fmla="*/ 2971800 h 4572000"/>
              <a:gd name="connsiteX9" fmla="*/ 2951295 w 4572000"/>
              <a:gd name="connsiteY9" fmla="*/ 3657600 h 4572000"/>
              <a:gd name="connsiteX10" fmla="*/ 3654301 w 4572000"/>
              <a:gd name="connsiteY10" fmla="*/ 3657600 h 4572000"/>
              <a:gd name="connsiteX11" fmla="*/ 3654301 w 4572000"/>
              <a:gd name="connsiteY11" fmla="*/ 2968827 h 4572000"/>
              <a:gd name="connsiteX12" fmla="*/ 3683797 w 4572000"/>
              <a:gd name="connsiteY12" fmla="*/ 2971800 h 4572000"/>
              <a:gd name="connsiteX13" fmla="*/ 4369597 w 4572000"/>
              <a:gd name="connsiteY13" fmla="*/ 2286000 h 4572000"/>
              <a:gd name="connsiteX14" fmla="*/ 3683797 w 4572000"/>
              <a:gd name="connsiteY14" fmla="*/ 1600200 h 4572000"/>
              <a:gd name="connsiteX15" fmla="*/ 3654301 w 4572000"/>
              <a:gd name="connsiteY15" fmla="*/ 1603174 h 4572000"/>
              <a:gd name="connsiteX16" fmla="*/ 3654301 w 4572000"/>
              <a:gd name="connsiteY16" fmla="*/ 914400 h 4572000"/>
              <a:gd name="connsiteX17" fmla="*/ 2968501 w 4572000"/>
              <a:gd name="connsiteY17" fmla="*/ 914400 h 4572000"/>
              <a:gd name="connsiteX18" fmla="*/ 2954568 w 4572000"/>
              <a:gd name="connsiteY18" fmla="*/ 1052613 h 4572000"/>
              <a:gd name="connsiteX19" fmla="*/ 2282701 w 4572000"/>
              <a:gd name="connsiteY19" fmla="*/ 1600200 h 4572000"/>
              <a:gd name="connsiteX20" fmla="*/ 1610834 w 4572000"/>
              <a:gd name="connsiteY20" fmla="*/ 1052613 h 4572000"/>
              <a:gd name="connsiteX21" fmla="*/ 1596901 w 4572000"/>
              <a:gd name="connsiteY21" fmla="*/ 914400 h 4572000"/>
              <a:gd name="connsiteX22" fmla="*/ 0 w 4572000"/>
              <a:gd name="connsiteY22" fmla="*/ 0 h 4572000"/>
              <a:gd name="connsiteX23" fmla="*/ 4572000 w 4572000"/>
              <a:gd name="connsiteY23" fmla="*/ 0 h 4572000"/>
              <a:gd name="connsiteX24" fmla="*/ 4572000 w 4572000"/>
              <a:gd name="connsiteY24" fmla="*/ 4572000 h 4572000"/>
              <a:gd name="connsiteX25" fmla="*/ 0 w 4572000"/>
              <a:gd name="connsiteY25" fmla="*/ 4572000 h 45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4572000" h="4572000">
                <a:moveTo>
                  <a:pt x="911101" y="914400"/>
                </a:moveTo>
                <a:lnTo>
                  <a:pt x="911101" y="1603050"/>
                </a:lnTo>
                <a:lnTo>
                  <a:pt x="882833" y="1600200"/>
                </a:lnTo>
                <a:cubicBezTo>
                  <a:pt x="504076" y="1600200"/>
                  <a:pt x="197033" y="1907243"/>
                  <a:pt x="197033" y="2286000"/>
                </a:cubicBezTo>
                <a:cubicBezTo>
                  <a:pt x="197033" y="2664757"/>
                  <a:pt x="504076" y="2971800"/>
                  <a:pt x="882833" y="2971800"/>
                </a:cubicBezTo>
                <a:lnTo>
                  <a:pt x="911101" y="2968950"/>
                </a:lnTo>
                <a:lnTo>
                  <a:pt x="911101" y="3657600"/>
                </a:lnTo>
                <a:lnTo>
                  <a:pt x="1579695" y="3657600"/>
                </a:lnTo>
                <a:cubicBezTo>
                  <a:pt x="1579695" y="3278843"/>
                  <a:pt x="1886738" y="2971800"/>
                  <a:pt x="2265495" y="2971800"/>
                </a:cubicBezTo>
                <a:cubicBezTo>
                  <a:pt x="2644252" y="2971800"/>
                  <a:pt x="2951295" y="3278843"/>
                  <a:pt x="2951295" y="3657600"/>
                </a:cubicBezTo>
                <a:lnTo>
                  <a:pt x="3654301" y="3657600"/>
                </a:lnTo>
                <a:lnTo>
                  <a:pt x="3654301" y="2968827"/>
                </a:lnTo>
                <a:lnTo>
                  <a:pt x="3683797" y="2971800"/>
                </a:lnTo>
                <a:cubicBezTo>
                  <a:pt x="4062554" y="2971800"/>
                  <a:pt x="4369597" y="2664757"/>
                  <a:pt x="4369597" y="2286000"/>
                </a:cubicBezTo>
                <a:cubicBezTo>
                  <a:pt x="4369597" y="1907243"/>
                  <a:pt x="4062554" y="1600200"/>
                  <a:pt x="3683797" y="1600200"/>
                </a:cubicBezTo>
                <a:lnTo>
                  <a:pt x="3654301" y="1603174"/>
                </a:lnTo>
                <a:lnTo>
                  <a:pt x="3654301" y="914400"/>
                </a:lnTo>
                <a:lnTo>
                  <a:pt x="2968501" y="914400"/>
                </a:lnTo>
                <a:lnTo>
                  <a:pt x="2954568" y="1052613"/>
                </a:lnTo>
                <a:cubicBezTo>
                  <a:pt x="2890620" y="1365120"/>
                  <a:pt x="2614114" y="1600200"/>
                  <a:pt x="2282701" y="1600200"/>
                </a:cubicBezTo>
                <a:cubicBezTo>
                  <a:pt x="1951289" y="1600200"/>
                  <a:pt x="1674782" y="1365120"/>
                  <a:pt x="1610834" y="1052613"/>
                </a:cubicBezTo>
                <a:lnTo>
                  <a:pt x="1596901" y="914400"/>
                </a:lnTo>
                <a:close/>
                <a:moveTo>
                  <a:pt x="0" y="0"/>
                </a:moveTo>
                <a:lnTo>
                  <a:pt x="4572000" y="0"/>
                </a:lnTo>
                <a:lnTo>
                  <a:pt x="4572000" y="4572000"/>
                </a:lnTo>
                <a:lnTo>
                  <a:pt x="0" y="4572000"/>
                </a:lnTo>
                <a:close/>
              </a:path>
            </a:pathLst>
          </a:cu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6F888972-C611-1A86-B679-CF163E9C3ED1}"/>
              </a:ext>
            </a:extLst>
          </p:cNvPr>
          <p:cNvSpPr/>
          <p:nvPr/>
        </p:nvSpPr>
        <p:spPr>
          <a:xfrm>
            <a:off x="4009718" y="2057400"/>
            <a:ext cx="4172564" cy="2743200"/>
          </a:xfrm>
          <a:custGeom>
            <a:avLst/>
            <a:gdLst>
              <a:gd name="connsiteX0" fmla="*/ 714068 w 4172564"/>
              <a:gd name="connsiteY0" fmla="*/ 0 h 2743200"/>
              <a:gd name="connsiteX1" fmla="*/ 1399868 w 4172564"/>
              <a:gd name="connsiteY1" fmla="*/ 0 h 2743200"/>
              <a:gd name="connsiteX2" fmla="*/ 1413801 w 4172564"/>
              <a:gd name="connsiteY2" fmla="*/ 138213 h 2743200"/>
              <a:gd name="connsiteX3" fmla="*/ 2085668 w 4172564"/>
              <a:gd name="connsiteY3" fmla="*/ 685800 h 2743200"/>
              <a:gd name="connsiteX4" fmla="*/ 2757535 w 4172564"/>
              <a:gd name="connsiteY4" fmla="*/ 138213 h 2743200"/>
              <a:gd name="connsiteX5" fmla="*/ 2771468 w 4172564"/>
              <a:gd name="connsiteY5" fmla="*/ 0 h 2743200"/>
              <a:gd name="connsiteX6" fmla="*/ 3457268 w 4172564"/>
              <a:gd name="connsiteY6" fmla="*/ 0 h 2743200"/>
              <a:gd name="connsiteX7" fmla="*/ 3457268 w 4172564"/>
              <a:gd name="connsiteY7" fmla="*/ 688774 h 2743200"/>
              <a:gd name="connsiteX8" fmla="*/ 3486764 w 4172564"/>
              <a:gd name="connsiteY8" fmla="*/ 685800 h 2743200"/>
              <a:gd name="connsiteX9" fmla="*/ 4172564 w 4172564"/>
              <a:gd name="connsiteY9" fmla="*/ 1371600 h 2743200"/>
              <a:gd name="connsiteX10" fmla="*/ 3486764 w 4172564"/>
              <a:gd name="connsiteY10" fmla="*/ 2057400 h 2743200"/>
              <a:gd name="connsiteX11" fmla="*/ 3457268 w 4172564"/>
              <a:gd name="connsiteY11" fmla="*/ 2054427 h 2743200"/>
              <a:gd name="connsiteX12" fmla="*/ 3457268 w 4172564"/>
              <a:gd name="connsiteY12" fmla="*/ 2743200 h 2743200"/>
              <a:gd name="connsiteX13" fmla="*/ 2754262 w 4172564"/>
              <a:gd name="connsiteY13" fmla="*/ 2743200 h 2743200"/>
              <a:gd name="connsiteX14" fmla="*/ 2068462 w 4172564"/>
              <a:gd name="connsiteY14" fmla="*/ 2057400 h 2743200"/>
              <a:gd name="connsiteX15" fmla="*/ 1382662 w 4172564"/>
              <a:gd name="connsiteY15" fmla="*/ 2743200 h 2743200"/>
              <a:gd name="connsiteX16" fmla="*/ 714068 w 4172564"/>
              <a:gd name="connsiteY16" fmla="*/ 2743200 h 2743200"/>
              <a:gd name="connsiteX17" fmla="*/ 714068 w 4172564"/>
              <a:gd name="connsiteY17" fmla="*/ 2054550 h 2743200"/>
              <a:gd name="connsiteX18" fmla="*/ 685800 w 4172564"/>
              <a:gd name="connsiteY18" fmla="*/ 2057400 h 2743200"/>
              <a:gd name="connsiteX19" fmla="*/ 0 w 4172564"/>
              <a:gd name="connsiteY19" fmla="*/ 1371600 h 2743200"/>
              <a:gd name="connsiteX20" fmla="*/ 685800 w 4172564"/>
              <a:gd name="connsiteY20" fmla="*/ 685800 h 2743200"/>
              <a:gd name="connsiteX21" fmla="*/ 714068 w 4172564"/>
              <a:gd name="connsiteY21" fmla="*/ 68865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4172564" h="2743200">
                <a:moveTo>
                  <a:pt x="714068" y="0"/>
                </a:moveTo>
                <a:lnTo>
                  <a:pt x="1399868" y="0"/>
                </a:lnTo>
                <a:lnTo>
                  <a:pt x="1413801" y="138213"/>
                </a:lnTo>
                <a:cubicBezTo>
                  <a:pt x="1477749" y="450720"/>
                  <a:pt x="1754256" y="685800"/>
                  <a:pt x="2085668" y="685800"/>
                </a:cubicBezTo>
                <a:cubicBezTo>
                  <a:pt x="2417081" y="685800"/>
                  <a:pt x="2693587" y="450720"/>
                  <a:pt x="2757535" y="138213"/>
                </a:cubicBezTo>
                <a:lnTo>
                  <a:pt x="2771468" y="0"/>
                </a:lnTo>
                <a:lnTo>
                  <a:pt x="3457268" y="0"/>
                </a:lnTo>
                <a:lnTo>
                  <a:pt x="3457268" y="688774"/>
                </a:lnTo>
                <a:lnTo>
                  <a:pt x="3486764" y="685800"/>
                </a:lnTo>
                <a:cubicBezTo>
                  <a:pt x="3865521" y="685800"/>
                  <a:pt x="4172564" y="992843"/>
                  <a:pt x="4172564" y="1371600"/>
                </a:cubicBezTo>
                <a:cubicBezTo>
                  <a:pt x="4172564" y="1750357"/>
                  <a:pt x="3865521" y="2057400"/>
                  <a:pt x="3486764" y="2057400"/>
                </a:cubicBezTo>
                <a:lnTo>
                  <a:pt x="3457268" y="2054427"/>
                </a:lnTo>
                <a:lnTo>
                  <a:pt x="3457268" y="2743200"/>
                </a:lnTo>
                <a:lnTo>
                  <a:pt x="2754262" y="2743200"/>
                </a:lnTo>
                <a:cubicBezTo>
                  <a:pt x="2754262" y="2364443"/>
                  <a:pt x="2447219" y="2057400"/>
                  <a:pt x="2068462" y="2057400"/>
                </a:cubicBezTo>
                <a:cubicBezTo>
                  <a:pt x="1689705" y="2057400"/>
                  <a:pt x="1382662" y="2364443"/>
                  <a:pt x="1382662" y="2743200"/>
                </a:cubicBezTo>
                <a:lnTo>
                  <a:pt x="714068" y="2743200"/>
                </a:lnTo>
                <a:lnTo>
                  <a:pt x="714068" y="2054550"/>
                </a:lnTo>
                <a:lnTo>
                  <a:pt x="685800" y="2057400"/>
                </a:lnTo>
                <a:cubicBezTo>
                  <a:pt x="307043" y="2057400"/>
                  <a:pt x="0" y="1750357"/>
                  <a:pt x="0" y="1371600"/>
                </a:cubicBezTo>
                <a:cubicBezTo>
                  <a:pt x="0" y="992843"/>
                  <a:pt x="307043" y="685800"/>
                  <a:pt x="685800" y="685800"/>
                </a:cubicBezTo>
                <a:lnTo>
                  <a:pt x="714068" y="688650"/>
                </a:lnTo>
                <a:close/>
              </a:path>
            </a:pathLst>
          </a:cu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sz="4400" b="1" dirty="0"/>
              <a:t>YOU!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1EAB0D9-EDB2-F32A-F487-ECB4EF0C05B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>
          <a:xfrm>
            <a:off x="3810000" y="1143000"/>
            <a:ext cx="4572000" cy="4572000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50000"/>
                </a:schemeClr>
              </a:gs>
              <a:gs pos="33000">
                <a:schemeClr val="accent4">
                  <a:lumMod val="60000"/>
                  <a:lumOff val="40000"/>
                </a:schemeClr>
              </a:gs>
              <a:gs pos="66500">
                <a:schemeClr val="accent4"/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135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/>
              <a:t>Problem Solved!</a:t>
            </a:r>
          </a:p>
        </p:txBody>
      </p:sp>
      <p:pic>
        <p:nvPicPr>
          <p:cNvPr id="4" name="Support_PPT_3_Compliment">
            <a:hlinkClick r:id="" action="ppaction://media"/>
            <a:extLst>
              <a:ext uri="{FF2B5EF4-FFF2-40B4-BE49-F238E27FC236}">
                <a16:creationId xmlns:a16="http://schemas.microsoft.com/office/drawing/2014/main" id="{92E835E2-9CB2-CBD7-B971-D7DD93EAC13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791200" y="5843016"/>
            <a:ext cx="609600" cy="60960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7077C0-7EF1-41D1-BDE7-438BC7E653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MBG Sales and Marketing</a:t>
            </a:r>
          </a:p>
        </p:txBody>
      </p:sp>
    </p:spTree>
    <p:extLst>
      <p:ext uri="{BB962C8B-B14F-4D97-AF65-F5344CB8AC3E}">
        <p14:creationId xmlns:p14="http://schemas.microsoft.com/office/powerpoint/2010/main" val="389816014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59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9E4450-5651-431A-A389-F90A138BD7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Room for Improvement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940D96C-7EC5-1467-2261-ED5D866206A1}"/>
              </a:ext>
            </a:extLst>
          </p:cNvPr>
          <p:cNvGrpSpPr/>
          <p:nvPr/>
        </p:nvGrpSpPr>
        <p:grpSpPr>
          <a:xfrm>
            <a:off x="1266337" y="2393360"/>
            <a:ext cx="2341727" cy="3222216"/>
            <a:chOff x="1266337" y="2393360"/>
            <a:chExt cx="2341727" cy="3222216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992AB8CB-8A21-B6A7-1298-574AC586FDA7}"/>
                </a:ext>
              </a:extLst>
            </p:cNvPr>
            <p:cNvSpPr/>
            <p:nvPr/>
          </p:nvSpPr>
          <p:spPr>
            <a:xfrm>
              <a:off x="1266337" y="2393360"/>
              <a:ext cx="2013885" cy="2013885"/>
            </a:xfrm>
            <a:prstGeom prst="roundRect">
              <a:avLst>
                <a:gd name="adj" fmla="val 10000"/>
              </a:avLst>
            </a:prstGeom>
            <a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10000" contrast="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26000" r="-26000"/>
              </a:stretch>
            </a:blip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3">
              <a:schemeClr val="accent2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539F7C93-2EEF-CF00-294D-6C9FD393DBE4}"/>
                </a:ext>
              </a:extLst>
            </p:cNvPr>
            <p:cNvSpPr/>
            <p:nvPr/>
          </p:nvSpPr>
          <p:spPr>
            <a:xfrm>
              <a:off x="1594179" y="3601691"/>
              <a:ext cx="2013885" cy="2013885"/>
            </a:xfrm>
            <a:custGeom>
              <a:avLst/>
              <a:gdLst>
                <a:gd name="connsiteX0" fmla="*/ 0 w 2013885"/>
                <a:gd name="connsiteY0" fmla="*/ 201389 h 2013885"/>
                <a:gd name="connsiteX1" fmla="*/ 201389 w 2013885"/>
                <a:gd name="connsiteY1" fmla="*/ 0 h 2013885"/>
                <a:gd name="connsiteX2" fmla="*/ 1812497 w 2013885"/>
                <a:gd name="connsiteY2" fmla="*/ 0 h 2013885"/>
                <a:gd name="connsiteX3" fmla="*/ 2013886 w 2013885"/>
                <a:gd name="connsiteY3" fmla="*/ 201389 h 2013885"/>
                <a:gd name="connsiteX4" fmla="*/ 2013885 w 2013885"/>
                <a:gd name="connsiteY4" fmla="*/ 1812497 h 2013885"/>
                <a:gd name="connsiteX5" fmla="*/ 1812496 w 2013885"/>
                <a:gd name="connsiteY5" fmla="*/ 2013886 h 2013885"/>
                <a:gd name="connsiteX6" fmla="*/ 201389 w 2013885"/>
                <a:gd name="connsiteY6" fmla="*/ 2013885 h 2013885"/>
                <a:gd name="connsiteX7" fmla="*/ 0 w 2013885"/>
                <a:gd name="connsiteY7" fmla="*/ 1812496 h 2013885"/>
                <a:gd name="connsiteX8" fmla="*/ 0 w 2013885"/>
                <a:gd name="connsiteY8" fmla="*/ 201389 h 2013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13885" h="2013885">
                  <a:moveTo>
                    <a:pt x="0" y="201389"/>
                  </a:moveTo>
                  <a:cubicBezTo>
                    <a:pt x="0" y="90165"/>
                    <a:pt x="90165" y="0"/>
                    <a:pt x="201389" y="0"/>
                  </a:cubicBezTo>
                  <a:lnTo>
                    <a:pt x="1812497" y="0"/>
                  </a:lnTo>
                  <a:cubicBezTo>
                    <a:pt x="1923721" y="0"/>
                    <a:pt x="2013886" y="90165"/>
                    <a:pt x="2013886" y="201389"/>
                  </a:cubicBezTo>
                  <a:cubicBezTo>
                    <a:pt x="2013886" y="738425"/>
                    <a:pt x="2013885" y="1275461"/>
                    <a:pt x="2013885" y="1812497"/>
                  </a:cubicBezTo>
                  <a:cubicBezTo>
                    <a:pt x="2013885" y="1923721"/>
                    <a:pt x="1923720" y="2013886"/>
                    <a:pt x="1812496" y="2013886"/>
                  </a:cubicBezTo>
                  <a:lnTo>
                    <a:pt x="201389" y="2013885"/>
                  </a:lnTo>
                  <a:cubicBezTo>
                    <a:pt x="90165" y="2013885"/>
                    <a:pt x="0" y="1923720"/>
                    <a:pt x="0" y="1812496"/>
                  </a:cubicBezTo>
                  <a:lnTo>
                    <a:pt x="0" y="201389"/>
                  </a:lnTo>
                  <a:close/>
                </a:path>
              </a:pathLst>
            </a:cu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3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58045" tIns="158045" rIns="158045" bIns="158045" numCol="1" spcCol="1270" anchor="t" anchorCtr="0">
              <a:noAutofit/>
            </a:bodyPr>
            <a:lstStyle/>
            <a:p>
              <a:pPr marL="0" lvl="0" indent="0" algn="l" defTabSz="1155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600" kern="1200" dirty="0"/>
                <a:t>Follow up</a:t>
              </a:r>
            </a:p>
            <a:p>
              <a:pPr marL="228600" lvl="1" indent="-228600" algn="l" defTabSz="8890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2000" kern="1200" dirty="0"/>
                <a:t>Follow up within two weeks!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2699FD9-AFF5-251C-3A68-5154918E004D}"/>
              </a:ext>
            </a:extLst>
          </p:cNvPr>
          <p:cNvGrpSpPr/>
          <p:nvPr/>
        </p:nvGrpSpPr>
        <p:grpSpPr>
          <a:xfrm>
            <a:off x="4388562" y="2393360"/>
            <a:ext cx="2341726" cy="3222216"/>
            <a:chOff x="4388562" y="2393360"/>
            <a:chExt cx="2341726" cy="3222216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52F970F6-ABE9-286E-3869-9A52CB4FED1E}"/>
                </a:ext>
              </a:extLst>
            </p:cNvPr>
            <p:cNvSpPr/>
            <p:nvPr/>
          </p:nvSpPr>
          <p:spPr>
            <a:xfrm>
              <a:off x="4388562" y="2393360"/>
              <a:ext cx="2013885" cy="2013885"/>
            </a:xfrm>
            <a:prstGeom prst="roundRect">
              <a:avLst>
                <a:gd name="adj" fmla="val 10000"/>
              </a:avLst>
            </a:prstGeom>
            <a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harpenSoften amount="50000"/>
                        </a14:imgEffect>
                        <a14:imgEffect>
                          <a14:colorTemperature colorTemp="59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18000" r="-18000"/>
              </a:stretch>
            </a:blip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3">
              <a:schemeClr val="accent2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B2F5EC65-5BE5-FF49-F225-C7001217690C}"/>
                </a:ext>
              </a:extLst>
            </p:cNvPr>
            <p:cNvSpPr/>
            <p:nvPr/>
          </p:nvSpPr>
          <p:spPr>
            <a:xfrm>
              <a:off x="4716403" y="3601691"/>
              <a:ext cx="2013885" cy="2013885"/>
            </a:xfrm>
            <a:custGeom>
              <a:avLst/>
              <a:gdLst>
                <a:gd name="connsiteX0" fmla="*/ 0 w 2013885"/>
                <a:gd name="connsiteY0" fmla="*/ 201389 h 2013885"/>
                <a:gd name="connsiteX1" fmla="*/ 201389 w 2013885"/>
                <a:gd name="connsiteY1" fmla="*/ 0 h 2013885"/>
                <a:gd name="connsiteX2" fmla="*/ 1812497 w 2013885"/>
                <a:gd name="connsiteY2" fmla="*/ 0 h 2013885"/>
                <a:gd name="connsiteX3" fmla="*/ 2013886 w 2013885"/>
                <a:gd name="connsiteY3" fmla="*/ 201389 h 2013885"/>
                <a:gd name="connsiteX4" fmla="*/ 2013885 w 2013885"/>
                <a:gd name="connsiteY4" fmla="*/ 1812497 h 2013885"/>
                <a:gd name="connsiteX5" fmla="*/ 1812496 w 2013885"/>
                <a:gd name="connsiteY5" fmla="*/ 2013886 h 2013885"/>
                <a:gd name="connsiteX6" fmla="*/ 201389 w 2013885"/>
                <a:gd name="connsiteY6" fmla="*/ 2013885 h 2013885"/>
                <a:gd name="connsiteX7" fmla="*/ 0 w 2013885"/>
                <a:gd name="connsiteY7" fmla="*/ 1812496 h 2013885"/>
                <a:gd name="connsiteX8" fmla="*/ 0 w 2013885"/>
                <a:gd name="connsiteY8" fmla="*/ 201389 h 2013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13885" h="2013885">
                  <a:moveTo>
                    <a:pt x="0" y="201389"/>
                  </a:moveTo>
                  <a:cubicBezTo>
                    <a:pt x="0" y="90165"/>
                    <a:pt x="90165" y="0"/>
                    <a:pt x="201389" y="0"/>
                  </a:cubicBezTo>
                  <a:lnTo>
                    <a:pt x="1812497" y="0"/>
                  </a:lnTo>
                  <a:cubicBezTo>
                    <a:pt x="1923721" y="0"/>
                    <a:pt x="2013886" y="90165"/>
                    <a:pt x="2013886" y="201389"/>
                  </a:cubicBezTo>
                  <a:cubicBezTo>
                    <a:pt x="2013886" y="738425"/>
                    <a:pt x="2013885" y="1275461"/>
                    <a:pt x="2013885" y="1812497"/>
                  </a:cubicBezTo>
                  <a:cubicBezTo>
                    <a:pt x="2013885" y="1923721"/>
                    <a:pt x="1923720" y="2013886"/>
                    <a:pt x="1812496" y="2013886"/>
                  </a:cubicBezTo>
                  <a:lnTo>
                    <a:pt x="201389" y="2013885"/>
                  </a:lnTo>
                  <a:cubicBezTo>
                    <a:pt x="90165" y="2013885"/>
                    <a:pt x="0" y="1923720"/>
                    <a:pt x="0" y="1812496"/>
                  </a:cubicBezTo>
                  <a:lnTo>
                    <a:pt x="0" y="201389"/>
                  </a:lnTo>
                  <a:close/>
                </a:path>
              </a:pathLst>
            </a:cu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3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58045" tIns="158045" rIns="158045" bIns="158045" numCol="1" spcCol="1270" anchor="t" anchorCtr="0">
              <a:noAutofit/>
            </a:bodyPr>
            <a:lstStyle/>
            <a:p>
              <a:pPr marL="0" lvl="0" indent="0" algn="l" defTabSz="1155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600" kern="1200" dirty="0"/>
                <a:t>Respect</a:t>
              </a:r>
            </a:p>
            <a:p>
              <a:pPr marL="228600" lvl="1" indent="-228600" algn="l" defTabSz="8890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2000" kern="1200" dirty="0"/>
                <a:t>Listen respectfully to the client.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91138C6-0561-80A4-745D-47A335FF645D}"/>
              </a:ext>
            </a:extLst>
          </p:cNvPr>
          <p:cNvGrpSpPr/>
          <p:nvPr/>
        </p:nvGrpSpPr>
        <p:grpSpPr>
          <a:xfrm>
            <a:off x="7510786" y="2393360"/>
            <a:ext cx="2341727" cy="3222216"/>
            <a:chOff x="7510786" y="2393360"/>
            <a:chExt cx="2341727" cy="3222216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E37DCDE9-C4CC-9543-C06E-083CEEC22C0B}"/>
                </a:ext>
              </a:extLst>
            </p:cNvPr>
            <p:cNvSpPr/>
            <p:nvPr/>
          </p:nvSpPr>
          <p:spPr>
            <a:xfrm>
              <a:off x="7510786" y="2393360"/>
              <a:ext cx="2013885" cy="2013885"/>
            </a:xfrm>
            <a:prstGeom prst="roundRect">
              <a:avLst>
                <a:gd name="adj" fmla="val 10000"/>
              </a:avLst>
            </a:prstGeom>
            <a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saturation sat="66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10000" r="-10000"/>
              </a:stretch>
            </a:blip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3">
              <a:schemeClr val="accent2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2E186A4E-6855-D72F-E8E7-E650E6867D97}"/>
                </a:ext>
              </a:extLst>
            </p:cNvPr>
            <p:cNvSpPr/>
            <p:nvPr/>
          </p:nvSpPr>
          <p:spPr>
            <a:xfrm>
              <a:off x="7838628" y="3601691"/>
              <a:ext cx="2013885" cy="2013885"/>
            </a:xfrm>
            <a:custGeom>
              <a:avLst/>
              <a:gdLst>
                <a:gd name="connsiteX0" fmla="*/ 0 w 2013885"/>
                <a:gd name="connsiteY0" fmla="*/ 201389 h 2013885"/>
                <a:gd name="connsiteX1" fmla="*/ 201389 w 2013885"/>
                <a:gd name="connsiteY1" fmla="*/ 0 h 2013885"/>
                <a:gd name="connsiteX2" fmla="*/ 1812497 w 2013885"/>
                <a:gd name="connsiteY2" fmla="*/ 0 h 2013885"/>
                <a:gd name="connsiteX3" fmla="*/ 2013886 w 2013885"/>
                <a:gd name="connsiteY3" fmla="*/ 201389 h 2013885"/>
                <a:gd name="connsiteX4" fmla="*/ 2013885 w 2013885"/>
                <a:gd name="connsiteY4" fmla="*/ 1812497 h 2013885"/>
                <a:gd name="connsiteX5" fmla="*/ 1812496 w 2013885"/>
                <a:gd name="connsiteY5" fmla="*/ 2013886 h 2013885"/>
                <a:gd name="connsiteX6" fmla="*/ 201389 w 2013885"/>
                <a:gd name="connsiteY6" fmla="*/ 2013885 h 2013885"/>
                <a:gd name="connsiteX7" fmla="*/ 0 w 2013885"/>
                <a:gd name="connsiteY7" fmla="*/ 1812496 h 2013885"/>
                <a:gd name="connsiteX8" fmla="*/ 0 w 2013885"/>
                <a:gd name="connsiteY8" fmla="*/ 201389 h 2013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13885" h="2013885">
                  <a:moveTo>
                    <a:pt x="0" y="201389"/>
                  </a:moveTo>
                  <a:cubicBezTo>
                    <a:pt x="0" y="90165"/>
                    <a:pt x="90165" y="0"/>
                    <a:pt x="201389" y="0"/>
                  </a:cubicBezTo>
                  <a:lnTo>
                    <a:pt x="1812497" y="0"/>
                  </a:lnTo>
                  <a:cubicBezTo>
                    <a:pt x="1923721" y="0"/>
                    <a:pt x="2013886" y="90165"/>
                    <a:pt x="2013886" y="201389"/>
                  </a:cubicBezTo>
                  <a:cubicBezTo>
                    <a:pt x="2013886" y="738425"/>
                    <a:pt x="2013885" y="1275461"/>
                    <a:pt x="2013885" y="1812497"/>
                  </a:cubicBezTo>
                  <a:cubicBezTo>
                    <a:pt x="2013885" y="1923721"/>
                    <a:pt x="1923720" y="2013886"/>
                    <a:pt x="1812496" y="2013886"/>
                  </a:cubicBezTo>
                  <a:lnTo>
                    <a:pt x="201389" y="2013885"/>
                  </a:lnTo>
                  <a:cubicBezTo>
                    <a:pt x="90165" y="2013885"/>
                    <a:pt x="0" y="1923720"/>
                    <a:pt x="0" y="1812496"/>
                  </a:cubicBezTo>
                  <a:lnTo>
                    <a:pt x="0" y="201389"/>
                  </a:lnTo>
                  <a:close/>
                </a:path>
              </a:pathLst>
            </a:cu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3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58045" tIns="158045" rIns="158045" bIns="158045" numCol="1" spcCol="1270" anchor="t" anchorCtr="0">
              <a:noAutofit/>
            </a:bodyPr>
            <a:lstStyle/>
            <a:p>
              <a:pPr marL="0" lvl="0" indent="0" algn="l" defTabSz="1155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600" kern="1200" dirty="0"/>
                <a:t>Call sheets</a:t>
              </a:r>
            </a:p>
            <a:p>
              <a:pPr marL="228600" lvl="1" indent="-228600" algn="l" defTabSz="8890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2000" kern="1200" dirty="0"/>
                <a:t>Fill out call sheet completely.</a:t>
              </a:r>
            </a:p>
          </p:txBody>
        </p:sp>
      </p:grp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AF3DA0-F450-4DEA-9A95-48BAC198B5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MBG Sales and Marketing</a:t>
            </a:r>
          </a:p>
        </p:txBody>
      </p:sp>
    </p:spTree>
    <p:extLst>
      <p:ext uri="{BB962C8B-B14F-4D97-AF65-F5344CB8AC3E}">
        <p14:creationId xmlns:p14="http://schemas.microsoft.com/office/powerpoint/2010/main" val="2044342941"/>
      </p:ext>
    </p:extLst>
  </p:cSld>
  <p:clrMapOvr>
    <a:masterClrMapping/>
  </p:clrMapOvr>
  <p:transition spd="slow">
    <p:cover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D5A281-746B-4EDE-AAF4-F1CDDDB22F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9205" y="5460876"/>
            <a:ext cx="9692640" cy="1397124"/>
          </a:xfrm>
        </p:spPr>
        <p:txBody>
          <a:bodyPr>
            <a:prstTxWarp prst="textChevronInverted">
              <a:avLst/>
            </a:prstTxWarp>
            <a:normAutofit/>
          </a:bodyPr>
          <a:lstStyle/>
          <a:p>
            <a:r>
              <a:rPr lang="en-US" sz="6600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2">
                    <a:lumMod val="75000"/>
                  </a:schemeClr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Great Job!</a:t>
            </a:r>
          </a:p>
        </p:txBody>
      </p:sp>
      <p:pic>
        <p:nvPicPr>
          <p:cNvPr id="6" name="Picture 3" descr="Two female and one male customer service representatives wearing headphones and a male supervisor smiling and holding their fists high.">
            <a:extLst>
              <a:ext uri="{FF2B5EF4-FFF2-40B4-BE49-F238E27FC236}">
                <a16:creationId xmlns:a16="http://schemas.microsoft.com/office/drawing/2014/main" id="{B20BDFEC-B477-4F0E-A401-88A4D5BD09C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500" b="96667" l="1000" r="94889">
                        <a14:foregroundMark x1="15778" y1="78333" x2="15778" y2="78333"/>
                        <a14:foregroundMark x1="7333" y1="68667" x2="15333" y2="84333"/>
                        <a14:foregroundMark x1="15333" y1="84333" x2="15556" y2="84500"/>
                        <a14:foregroundMark x1="13778" y1="58000" x2="19222" y2="65833"/>
                        <a14:foregroundMark x1="2444" y1="62000" x2="2778" y2="71667"/>
                        <a14:foregroundMark x1="28667" y1="88667" x2="29111" y2="96833"/>
                        <a14:foregroundMark x1="23667" y1="71667" x2="26111" y2="75833"/>
                        <a14:foregroundMark x1="38333" y1="4500" x2="44111" y2="5167"/>
                        <a14:foregroundMark x1="20222" y1="7667" x2="13111" y2="14833"/>
                        <a14:foregroundMark x1="8667" y1="17667" x2="3889" y2="22500"/>
                        <a14:foregroundMark x1="2667" y1="46500" x2="1333" y2="46833"/>
                        <a14:foregroundMark x1="5000" y1="51667" x2="3889" y2="54833"/>
                        <a14:foregroundMark x1="60222" y1="61667" x2="59222" y2="63167"/>
                        <a14:foregroundMark x1="62222" y1="58667" x2="60668" y2="60998"/>
                        <a14:foregroundMark x1="63222" y1="54833" x2="62667" y2="56833"/>
                        <a14:foregroundMark x1="83889" y1="67667" x2="82778" y2="72500"/>
                        <a14:foregroundMark x1="80667" y1="81333" x2="77222" y2="88667"/>
                        <a14:foregroundMark x1="86889" y1="53500" x2="88000" y2="57500"/>
                        <a14:foregroundMark x1="22444" y1="86500" x2="25222" y2="94500"/>
                        <a14:foregroundMark x1="59444" y1="61667" x2="59444" y2="61667"/>
                        <a14:foregroundMark x1="59444" y1="60333" x2="59444" y2="60333"/>
                        <a14:foregroundMark x1="58556" y1="61333" x2="60222" y2="60667"/>
                        <a14:foregroundMark x1="59556" y1="59667" x2="59556" y2="59667"/>
                        <a14:foregroundMark x1="59556" y1="59667" x2="62778" y2="59333"/>
                        <a14:foregroundMark x1="91444" y1="60333" x2="91222" y2="66833"/>
                        <a14:foregroundMark x1="92333" y1="51333" x2="89889" y2="72500"/>
                        <a14:foregroundMark x1="88000" y1="89000" x2="89667" y2="75833"/>
                        <a14:foregroundMark x1="94889" y1="75833" x2="94889" y2="69000"/>
                        <a14:foregroundMark x1="73556" y1="47167" x2="70333" y2="48333"/>
                        <a14:foregroundMark x1="74222" y1="46167" x2="73111" y2="46167"/>
                        <a14:foregroundMark x1="56000" y1="68667" x2="56000" y2="70333"/>
                        <a14:backgroundMark x1="444" y1="53167" x2="0" y2="54833"/>
                        <a14:backgroundMark x1="41111" y1="71000" x2="41111" y2="71000"/>
                        <a14:backgroundMark x1="41111" y1="71000" x2="42222" y2="71000"/>
                        <a14:backgroundMark x1="55801" y1="68667" x2="56333" y2="66500"/>
                        <a14:backgroundMark x1="58778" y1="60000" x2="58778" y2="60333"/>
                        <a14:backgroundMark x1="76556" y1="33167" x2="76556" y2="33167"/>
                        <a14:backgroundMark x1="86667" y1="47667" x2="86667" y2="48333"/>
                        <a14:backgroundMark x1="86667" y1="50667" x2="87333" y2="51000"/>
                        <a14:backgroundMark x1="58778" y1="58000" x2="58778" y2="58000"/>
                        <a14:backgroundMark x1="74889" y1="99000" x2="70111" y2="97667"/>
                        <a14:backgroundMark x1="62000" y1="52000" x2="59778" y2="55500"/>
                      </a14:backgroundRemoval>
                    </a14:imgEffect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7000" y="0"/>
            <a:ext cx="6858000" cy="4572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F962F83-794A-6C5C-D6A6-2B5CB664D99E}"/>
              </a:ext>
            </a:extLst>
          </p:cNvPr>
          <p:cNvSpPr/>
          <p:nvPr/>
        </p:nvSpPr>
        <p:spPr>
          <a:xfrm>
            <a:off x="5445822" y="2967335"/>
            <a:ext cx="130035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Job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8944B7-62C5-4101-1FAE-D4D168FBCFF8}"/>
              </a:ext>
            </a:extLst>
          </p:cNvPr>
          <p:cNvSpPr txBox="1"/>
          <p:nvPr/>
        </p:nvSpPr>
        <p:spPr>
          <a:xfrm>
            <a:off x="3075039" y="3052605"/>
            <a:ext cx="61500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2">
                    <a:lumMod val="75000"/>
                  </a:schemeClr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Great Job!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A0601C-C5CB-4115-8676-7D82929757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MBG Sales and Marketing</a:t>
            </a:r>
          </a:p>
        </p:txBody>
      </p:sp>
    </p:spTree>
    <p:extLst>
      <p:ext uri="{BB962C8B-B14F-4D97-AF65-F5344CB8AC3E}">
        <p14:creationId xmlns:p14="http://schemas.microsoft.com/office/powerpoint/2010/main" val="1072547425"/>
      </p:ext>
    </p:extLst>
  </p:cSld>
  <p:clrMapOvr>
    <a:masterClrMapping/>
  </p:clrMapOvr>
  <p:transition spd="slow">
    <p:cover dir="d"/>
  </p:transition>
</p:sld>
</file>

<file path=ppt/theme/theme1.xml><?xml version="1.0" encoding="utf-8"?>
<a:theme xmlns:a="http://schemas.openxmlformats.org/drawingml/2006/main" name="View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3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7B713C7F-58B7-4AE9-B361-B13EB9EC4C0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F0C380CEBBF144188CD722609EA32AD" ma:contentTypeVersion="2" ma:contentTypeDescription="Create a new document." ma:contentTypeScope="" ma:versionID="081243f14877dd7cfad6db9b5a269c16">
  <xsd:schema xmlns:xsd="http://www.w3.org/2001/XMLSchema" xmlns:xs="http://www.w3.org/2001/XMLSchema" xmlns:p="http://schemas.microsoft.com/office/2006/metadata/properties" xmlns:ns3="e2303c35-f139-489e-9e88-bcd86cf2a828" targetNamespace="http://schemas.microsoft.com/office/2006/metadata/properties" ma:root="true" ma:fieldsID="584ff082c50b6a90e1b8e44e6e5a0355" ns3:_="">
    <xsd:import namespace="e2303c35-f139-489e-9e88-bcd86cf2a828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2303c35-f139-489e-9e88-bcd86cf2a82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3F691F59-B0AC-40B9-BC4A-39C5538E2BE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2303c35-f139-489e-9e88-bcd86cf2a82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B1CC166-C944-46FC-8FEB-28328F621AD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CA4D47A-7414-4063-AD24-2364AC3518AF}">
  <ds:schemaRefs>
    <ds:schemaRef ds:uri="http://purl.org/dc/terms/"/>
    <ds:schemaRef ds:uri="http://purl.org/dc/dcmitype/"/>
    <ds:schemaRef ds:uri="http://schemas.microsoft.com/office/2006/documentManagement/types"/>
    <ds:schemaRef ds:uri="http://purl.org/dc/elements/1.1/"/>
    <ds:schemaRef ds:uri="http://schemas.openxmlformats.org/package/2006/metadata/core-properties"/>
    <ds:schemaRef ds:uri="http://schemas.microsoft.com/office/infopath/2007/PartnerControls"/>
    <ds:schemaRef ds:uri="http://schemas.microsoft.com/office/2006/metadata/properties"/>
    <ds:schemaRef ds:uri="e2303c35-f139-489e-9e88-bcd86cf2a828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NP_PPT_3-2a</Template>
  <TotalTime>218</TotalTime>
  <Words>102</Words>
  <Application>Microsoft Office PowerPoint</Application>
  <PresentationFormat>Widescreen</PresentationFormat>
  <Paragraphs>25</Paragraphs>
  <Slides>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Arial</vt:lpstr>
      <vt:lpstr>Calibri</vt:lpstr>
      <vt:lpstr>Century Gothic</vt:lpstr>
      <vt:lpstr>Century Schoolbook</vt:lpstr>
      <vt:lpstr>Wingdings 2</vt:lpstr>
      <vt:lpstr>View</vt:lpstr>
      <vt:lpstr>Client Satisfaction Follow-Up</vt:lpstr>
      <vt:lpstr>Improved Client Satisfaction Scores</vt:lpstr>
      <vt:lpstr>What’s Missing?</vt:lpstr>
      <vt:lpstr>YOU!</vt:lpstr>
      <vt:lpstr>Room for Improvement</vt:lpstr>
      <vt:lpstr>Great Job!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Your Name</dc:creator>
  <cp:lastModifiedBy>GELLY ERICA ESINAM</cp:lastModifiedBy>
  <cp:revision>12</cp:revision>
  <dcterms:created xsi:type="dcterms:W3CDTF">2018-08-12T13:18:29Z</dcterms:created>
  <dcterms:modified xsi:type="dcterms:W3CDTF">2023-03-27T10:21:46Z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0x0101004F0C380CEBBF144188CD722609EA32AD</vt:lpwstr>
  </property>
</Properties>
</file>